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62" r:id="rId6"/>
    <p:sldId id="261" r:id="rId7"/>
    <p:sldId id="260" r:id="rId8"/>
    <p:sldId id="259" r:id="rId9"/>
    <p:sldId id="273" r:id="rId10"/>
    <p:sldId id="258" r:id="rId11"/>
    <p:sldId id="263" r:id="rId12"/>
    <p:sldId id="264" r:id="rId13"/>
    <p:sldId id="272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1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uk-UA" smtClean="0"/>
              <a:pPr/>
              <a:t>17.05.2019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http://school118.mirshkol.com/uploads/editor/4166/352944/sitepage_241/images/harchova_piramida.jpg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http://childlibr.org.ua/wp-content/uploads/2014/12/dvakita.jpg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https://encrypted-tbn0.gstatic.com/images?q=tbn:ANd9GcTYEmvHaKOzXRSC1K0nUY9wqDYyOrM67TYdeCgYKomawwDPi1cP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https://encrypted-tbn0.gstatic.com/images?q=tbn:ANd9GcQMa1Tpq-aMZ039kczkysDjcVfrWaIX6XdF7cVjk1OmwrjL_3f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http://www.udau.edu.ua/assets/images/2014/deps/psiholog/kalejdoskop/bad-habbits/image003.jpg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786182" y="1071546"/>
            <a:ext cx="46434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D818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Бути 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D818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здоровим 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D818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D818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D818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здорово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357158" y="4357694"/>
            <a:ext cx="4130254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Courier New" pitchFamily="49" charset="0"/>
              </a:rPr>
              <a:t>Підготували: учні 10 класу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Courier New" pitchFamily="49" charset="0"/>
              </a:rPr>
              <a:t>Керівник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Courier New" pitchFamily="49" charset="0"/>
              </a:rPr>
              <a:t>проекту: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Courier New" pitchFamily="49" charset="0"/>
              </a:rPr>
              <a:t>Доценко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Courier New" pitchFamily="49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Courier New" pitchFamily="49" charset="0"/>
              </a:rPr>
              <a:t>Т.І.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771530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sz="1600" dirty="0" err="1" smtClean="0">
                <a:solidFill>
                  <a:srgbClr val="0070C0"/>
                </a:solidFill>
                <a:latin typeface="Comic Sans MS" pitchFamily="66" charset="0"/>
                <a:cs typeface="Courier New" pitchFamily="49" charset="0"/>
              </a:rPr>
              <a:t>Золотоніська</a:t>
            </a:r>
            <a:r>
              <a:rPr lang="uk-UA" sz="1600" dirty="0" smtClean="0">
                <a:solidFill>
                  <a:srgbClr val="0070C0"/>
                </a:solidFill>
                <a:latin typeface="Comic Sans MS" pitchFamily="66" charset="0"/>
                <a:cs typeface="Courier New" pitchFamily="49" charset="0"/>
              </a:rPr>
              <a:t> загальноосвітня санаторна школа-інтернат І – ІІІ ступенів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uk-UA" sz="1600" dirty="0" smtClean="0">
                <a:solidFill>
                  <a:srgbClr val="0070C0"/>
                </a:solidFill>
                <a:latin typeface="Comic Sans MS" pitchFamily="66" charset="0"/>
                <a:cs typeface="Courier New" pitchFamily="49" charset="0"/>
              </a:rPr>
              <a:t>Черкаської обласної 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</p:spPr>
      </p:pic>
      <p:pic>
        <p:nvPicPr>
          <p:cNvPr id="26625" name="Picture 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 rot="861037">
            <a:off x="1370765" y="4259351"/>
            <a:ext cx="2357454" cy="21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IMG_20181121_1412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643314"/>
            <a:ext cx="38107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335846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Правила здорового харчування в кількох пунктах:</a:t>
            </a:r>
          </a:p>
          <a:p>
            <a:pPr algn="just"/>
            <a:r>
              <a:rPr lang="uk-UA" dirty="0" smtClean="0">
                <a:solidFill>
                  <a:srgbClr val="0070C0"/>
                </a:solidFill>
              </a:rPr>
              <a:t>- Калорійність споживаної їжі повинна забезпечувати продуктивну роботу організму.</a:t>
            </a:r>
          </a:p>
          <a:p>
            <a:pPr algn="just"/>
            <a:r>
              <a:rPr lang="uk-UA" dirty="0" smtClean="0">
                <a:solidFill>
                  <a:srgbClr val="0070C0"/>
                </a:solidFill>
              </a:rPr>
              <a:t>- Дотримання правильних пропорцій здорової їжі. Правильне харчування – це баланс білків, жирів і вуглеводів. Продукти-вуглеводи повинні становити 55-60% в меню здорового харчування, жири – 25-30%, а білки – не менше 15% добового раціону. Важливо при цьому не переїдати.</a:t>
            </a:r>
          </a:p>
          <a:p>
            <a:pPr algn="just"/>
            <a:r>
              <a:rPr lang="uk-UA" dirty="0" smtClean="0">
                <a:solidFill>
                  <a:srgbClr val="0070C0"/>
                </a:solidFill>
              </a:rPr>
              <a:t>- Різноманітність. Здорова їжа повинна бути різноманітною і корисною.</a:t>
            </a:r>
          </a:p>
          <a:p>
            <a:pPr algn="just"/>
            <a:r>
              <a:rPr lang="uk-UA" dirty="0" smtClean="0">
                <a:solidFill>
                  <a:srgbClr val="0070C0"/>
                </a:solidFill>
              </a:rPr>
              <a:t>- Режим харчування. Щоб травна система правильно засвоїла здорові продукти, необхідно дотримуватися режиму прийому їжі. Їсти потрібно  кожні 3-4 години при 4-разовому харчуванні або кожні 2-3 години при 5-ти разовому харчуванні.</a:t>
            </a:r>
          </a:p>
          <a:p>
            <a:pPr algn="just"/>
            <a:r>
              <a:rPr lang="uk-UA" dirty="0" smtClean="0">
                <a:solidFill>
                  <a:srgbClr val="0070C0"/>
                </a:solidFill>
              </a:rPr>
              <a:t>- Щодня потрібно випивати  1,5-2 л чистої води. </a:t>
            </a:r>
          </a:p>
          <a:p>
            <a:pPr algn="just"/>
            <a:r>
              <a:rPr lang="uk-UA" dirty="0" smtClean="0">
                <a:solidFill>
                  <a:srgbClr val="0070C0"/>
                </a:solidFill>
              </a:rPr>
              <a:t>- Важливо </a:t>
            </a:r>
            <a:r>
              <a:rPr lang="uk-UA" dirty="0" err="1" smtClean="0">
                <a:solidFill>
                  <a:srgbClr val="0070C0"/>
                </a:solidFill>
              </a:rPr>
              <a:t>буи</a:t>
            </a:r>
            <a:r>
              <a:rPr lang="uk-UA" dirty="0" smtClean="0">
                <a:solidFill>
                  <a:srgbClr val="0070C0"/>
                </a:solidFill>
              </a:rPr>
              <a:t> фізично активними.</a:t>
            </a:r>
            <a:endParaRPr lang="uk-U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ÐºÐ°ÑÑÐ¸Ð½ÐºÐ¸ Ð¿ÑÐ¾ ÑÐ°ÑÑÑ Ð² ÑÐ¾Ð´Ð¸Ð½Ñ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7" y="976170"/>
            <a:ext cx="8319868" cy="45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1472" y="428604"/>
            <a:ext cx="4041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Душевний стан людини.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57158" y="1000108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dirty="0" smtClean="0">
                <a:solidFill>
                  <a:srgbClr val="7030A0"/>
                </a:solidFill>
              </a:rPr>
              <a:t>Позитивні </a:t>
            </a:r>
            <a:r>
              <a:rPr lang="uk-UA" dirty="0">
                <a:solidFill>
                  <a:srgbClr val="7030A0"/>
                </a:solidFill>
              </a:rPr>
              <a:t>емоції </a:t>
            </a:r>
            <a:r>
              <a:rPr lang="uk-UA" dirty="0" smtClean="0">
                <a:solidFill>
                  <a:srgbClr val="7030A0"/>
                </a:solidFill>
              </a:rPr>
              <a:t>покращують </a:t>
            </a:r>
            <a:r>
              <a:rPr lang="uk-UA" dirty="0">
                <a:solidFill>
                  <a:srgbClr val="7030A0"/>
                </a:solidFill>
              </a:rPr>
              <a:t>здоров’я і подовжують тривалість життя. Є чіткі відомості про їх вплив на серцево-судинну та імунну системи. Що стосується нервової, то ні в кого не викликає сумніву той факт, що багато позитиву робить нерви сильнішими і стійкішими до стресів, тоді як постійний негатив тільки розхитує їх. Все це безпосереднім чином впливає на здоров’я людини.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785786" y="642918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uk-UA" sz="2400" b="1" dirty="0" smtClean="0">
                <a:solidFill>
                  <a:srgbClr val="FF0000"/>
                </a:solidFill>
              </a:rPr>
              <a:t>Позитивні емоції</a:t>
            </a:r>
          </a:p>
          <a:p>
            <a:pPr fontAlgn="base"/>
            <a:endParaRPr lang="uk-UA" sz="2400" b="1" dirty="0" smtClean="0"/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приклади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позитивних емоцій, які виділяють науковці:</a:t>
            </a:r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- надія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- вдячність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- співчуття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- благоговіння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- інтерес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- спокій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- радість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- здивування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- натхнення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1" descr="C:\Users\Dotsenko\Desktop\фото 1 клас  зима 2017\1-й клас\DSCN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000240"/>
            <a:ext cx="51149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323528" y="382012"/>
            <a:ext cx="8496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Гумор</a:t>
            </a:r>
          </a:p>
          <a:p>
            <a:endParaRPr lang="uk-UA" sz="1400" dirty="0"/>
          </a:p>
          <a:p>
            <a:pPr algn="just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	Здатність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жартувати і розуміти жарти допомагає дитині легше справлятися з життєвими труднощами, розширювати коло спілкування і відчувати себе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комфортно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в будь-якому колективі. Щирий сміх не тільки піднімає настрій, але і знімає емоційну напругу і втому, які виникають в ході шкільних занять. Багатьох батьків цікавить питання: чи є почуття гумору у дітей вродженою якістю або його можна розвинути?</a:t>
            </a:r>
          </a:p>
        </p:txBody>
      </p:sp>
      <p:pic>
        <p:nvPicPr>
          <p:cNvPr id="4098" name="Picture 2" descr="pochuttya_gumoru_u_ditei.jpg (146.92 Kb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2111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52" y="3451995"/>
            <a:ext cx="4074407" cy="253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73395" y="465138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Сон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— це особлива форма існування організму, не менш складна, ніж денне неспання. Під час правильного перебігу сну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відновлюються сили,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 витрачені на денну активність. Саме тому здорова людина прокидається з відчуттям свіжості й бадьорості.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7544" y="2136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</a:rPr>
              <a:t>Зразкові норми нічного сну для школярів:</a:t>
            </a:r>
            <a:endParaRPr lang="uk-UA" dirty="0" smtClean="0">
              <a:solidFill>
                <a:srgbClr val="7030A0"/>
              </a:solidFill>
            </a:endParaRPr>
          </a:p>
          <a:p>
            <a:r>
              <a:rPr lang="uk-UA" dirty="0" smtClean="0">
                <a:solidFill>
                  <a:srgbClr val="7030A0"/>
                </a:solidFill>
              </a:rPr>
              <a:t> </a:t>
            </a:r>
          </a:p>
          <a:p>
            <a:r>
              <a:rPr lang="uk-UA" b="1" i="1" dirty="0" smtClean="0">
                <a:solidFill>
                  <a:srgbClr val="7030A0"/>
                </a:solidFill>
              </a:rPr>
              <a:t>У 1-4 класі - 10-10,5 годин, </a:t>
            </a:r>
            <a:endParaRPr lang="uk-UA" dirty="0" smtClean="0">
              <a:solidFill>
                <a:srgbClr val="7030A0"/>
              </a:solidFill>
            </a:endParaRPr>
          </a:p>
          <a:p>
            <a:r>
              <a:rPr lang="uk-UA" b="1" i="1" dirty="0" smtClean="0">
                <a:solidFill>
                  <a:srgbClr val="7030A0"/>
                </a:solidFill>
              </a:rPr>
              <a:t>5-7 класи - 10,5 годин, </a:t>
            </a:r>
            <a:endParaRPr lang="uk-UA" dirty="0" smtClean="0">
              <a:solidFill>
                <a:srgbClr val="7030A0"/>
              </a:solidFill>
            </a:endParaRPr>
          </a:p>
          <a:p>
            <a:r>
              <a:rPr lang="uk-UA" b="1" i="1" dirty="0" smtClean="0">
                <a:solidFill>
                  <a:srgbClr val="7030A0"/>
                </a:solidFill>
              </a:rPr>
              <a:t>6-9 класи - 9-9,5 годин, </a:t>
            </a:r>
            <a:endParaRPr lang="uk-UA" dirty="0" smtClean="0">
              <a:solidFill>
                <a:srgbClr val="7030A0"/>
              </a:solidFill>
            </a:endParaRPr>
          </a:p>
          <a:p>
            <a:r>
              <a:rPr lang="uk-UA" b="1" i="1" dirty="0" smtClean="0">
                <a:solidFill>
                  <a:srgbClr val="7030A0"/>
                </a:solidFill>
              </a:rPr>
              <a:t>10-11 класи - 8-9 годин.</a:t>
            </a:r>
            <a:endParaRPr lang="uk-UA" dirty="0" smtClean="0">
              <a:solidFill>
                <a:srgbClr val="7030A0"/>
              </a:solidFill>
            </a:endParaRPr>
          </a:p>
          <a:p>
            <a:r>
              <a:rPr lang="uk-UA" b="1" i="1" dirty="0" smtClean="0">
                <a:solidFill>
                  <a:srgbClr val="7030A0"/>
                </a:solidFill>
              </a:rPr>
              <a:t>Першокласникам рекомендується організовувати денний сон тривалістю до 2 годин.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9" name="AutoShape 4" descr="ÐÐ°ÑÑÐ¸Ð½ÐºÐ¸ Ð¿Ð¾ Ð·Ð°Ð¿ÑÐ¾ÑÑ ÑÐ¾Ð½ ÐºÐ°ÑÑÐ¸Ð½ÐºÐ¸ Ð¿ÑÐ´Ð»ÑÑ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6" descr="ÐÐ°ÑÑÐ¸Ð½ÐºÐ¸ Ð¿Ð¾ Ð·Ð°Ð¿ÑÐ¾ÑÑ ÑÐ¾Ð½ ÐºÐ°ÑÑÐ¸Ð½ÐºÐ¸ Ð¿ÑÐ´Ð»ÑÑÐº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8" descr="ÐÐ°ÑÑÐ¸Ð½ÐºÐ¸ Ð¿Ð¾ Ð·Ð°Ð¿ÑÐ¾ÑÑ ÑÐ¾Ð½ Ð¿ÑÐ´Ð»ÑÑÐºÐ¸ ÐºÐ°ÑÑÐ¸Ð½ÐºÐ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467544" y="404665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Як правильно виконувати фізичні вправи та займатися спортом</a:t>
            </a:r>
          </a:p>
          <a:p>
            <a:endParaRPr lang="uk-UA" sz="1200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Говорячи про оптимальний руховий режим, варто враховувати вихідний стан здоров'я та частоту і систематичність застосову­ваних навантажень. Усі заняття мають базуватися на таких принципах:</a:t>
            </a:r>
          </a:p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- поступовості;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- послідовності;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- повторюваності;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- систематичності;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- індивідуального підходу;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- регулярності</a:t>
            </a:r>
            <a:r>
              <a:rPr lang="uk-UA" i="1" dirty="0" smtClean="0"/>
              <a:t>.</a:t>
            </a:r>
            <a:endParaRPr lang="uk-UA" dirty="0"/>
          </a:p>
        </p:txBody>
      </p:sp>
      <p:pic>
        <p:nvPicPr>
          <p:cNvPr id="1026" name="Picture 2" descr="IMG_20181017_144857_BURS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428868"/>
            <a:ext cx="5429288" cy="275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9144000" cy="2643182"/>
          </a:xfrm>
          <a:prstGeom prst="rect">
            <a:avLst/>
          </a:prstGeom>
          <a:noFill/>
        </p:spPr>
      </p:pic>
      <p:pic>
        <p:nvPicPr>
          <p:cNvPr id="20482" name="Picture 2" descr="ÐÐ°ÑÑÐ¸Ð½ÐºÐ¸ Ð¿Ð¾ Ð·Ð°Ð¿ÑÐ¾ÑÑ Ð·Ð´Ð¾ÑÐ¾Ð²Ð¸Ð¼ Ð±ÑÑÐ¸ Ð·Ð´Ð¾ÑÐ¾Ð²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8270978" cy="50720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0"/>
            <a:ext cx="80724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Основні чинники здоров'я:</a:t>
            </a:r>
          </a:p>
          <a:p>
            <a:endParaRPr lang="uk-UA" sz="1000" dirty="0" smtClean="0"/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чистота навколишнього середовища;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дотримання режиму дня;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достатня рухова активність;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загартовування;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використовування природних ліків - сонце, повітря, вода;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правильне харчування;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дотримання гігієнічних навичок ( гігієна тіла, фізичної, розумової праці);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доброзичливе ставлення людей одне до одного;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любов до природи;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мета в житті;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формування менталітету здоров'я;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рівень культури загальної, моральної, духовної, фізичної;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формування здорового способу життя;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орієнтація на збереження, відновлення і зміцнення здоров'я;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упровадження моди на здоров'я;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настрій на довге, здорове життя - універсальні внутрішні ліки;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уміння переборювати лінощі щодо збереження здоров'я;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здорові звички зі збереження та зміцнення здоров'я;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творчість як основа здорового способу життя;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валеологічна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освіта.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85728"/>
            <a:ext cx="750099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Відомо, що на здоров'я людини впливають:</a:t>
            </a:r>
          </a:p>
          <a:p>
            <a:endParaRPr lang="uk-UA" dirty="0" smtClean="0"/>
          </a:p>
          <a:p>
            <a:r>
              <a:rPr lang="uk-UA" dirty="0" smtClean="0">
                <a:solidFill>
                  <a:srgbClr val="0070C0"/>
                </a:solidFill>
              </a:rPr>
              <a:t>-    спосіб життя  - 50%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-    екологія, середовище – 20-50%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-    генетична схильність – 15-20%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-    охорона здоров'я –  10%</a:t>
            </a:r>
          </a:p>
          <a:p>
            <a:endParaRPr lang="uk-UA" dirty="0" smtClean="0"/>
          </a:p>
          <a:p>
            <a:r>
              <a:rPr lang="uk-UA" dirty="0" smtClean="0"/>
              <a:t>                 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 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Отже, здоров'я людини залежить від неї самої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29" name="Picture 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679426" y="2857496"/>
            <a:ext cx="356043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285728"/>
            <a:ext cx="7643866" cy="29546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  <a:tab pos="5851525" algn="l"/>
              </a:tabLst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КОДЕКС ЗДОРОВ'Я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  <a:tab pos="5851525" algn="l"/>
              </a:tabLst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  <a:tab pos="58515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Дотримуйся правильного режиму дня.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  <a:tab pos="58515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Запобігай хворобам.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  <a:tab pos="58515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Займайся вправами і спортом.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  <a:tab pos="58515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пали, не вживай наркотиків та алкоголю.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  <a:tab pos="58515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 харчуйся.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  <a:tab pos="58515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Дбай про моральну гігієну. Багато хвороб бере свій початок із душевного стану людини.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  <a:tab pos="58515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Гумор - одна з важливих передумов доброго здоров'я.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  <a:tab pos="58515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забувай, що треба вдосталь спати.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  <a:tab pos="5851525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Контролюй свою фізичну форму.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IMG_20181017_1453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429000"/>
            <a:ext cx="4473570" cy="295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14290"/>
            <a:ext cx="79296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1" dirty="0" smtClean="0"/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Режим дня </a:t>
            </a:r>
          </a:p>
          <a:p>
            <a:pPr algn="just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Дотримання сталого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режиму дня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має дуже важливе значення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повсякденному житті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школяра. Режим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дисциплінує, допомагає бути зібраним.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5026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Зразковий режим дня школяра, рекомендований дитячими психологами: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7.00. Підйом.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7:00-7:30. Зарядка, умивання.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7:30-7: 45. Сніданок.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8:30-13:05. Заняття в школі.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13:30-14:00. Обід.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14: 00-15: 45. Рухливі ігри, прогулянки, проведення часу на свіжому повітрі.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15:45-16:00. Полудень.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16:00-18:00. Самопідготовка, виконання домашнього завдання.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18:00-19:00. Вільний час, відпочинок.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19:00-19:30. Вечеря.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19:30-20:00. Вільний час, робота по дому.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20:00-21:30. Вечірня прогулянка.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21:30-22:00. Підготовка до сну.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22:00. Сон.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6628" name="Picture 4" descr="Ð ÐµÐ¶Ð¸Ð¼ Ð´Ð½Ñ Ð´Ð»Ñ ÑÐºÐ¾Ð»ÑÑ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69399"/>
            <a:ext cx="2809869" cy="395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8358246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b="1" i="1" dirty="0" smtClean="0">
                <a:solidFill>
                  <a:srgbClr val="FF0000"/>
                </a:solidFill>
              </a:rPr>
              <a:t>Щоб запобігти хворобам</a:t>
            </a:r>
          </a:p>
          <a:p>
            <a:pPr fontAlgn="base"/>
            <a:endParaRPr lang="uk-UA" sz="1050" dirty="0" smtClean="0"/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	По-перше, слід вчити дітей не торкатися обличчя, волосся, носа, рота, очей та вух забрудненими руками. Патогенні організми часто поширюються, коли дитина торкається предмета, забрудненого мікроорганізмами, а потім торкається власного обличчя, очей, носа або рота. Як наслідок можна підхопити гельмінтози, </a:t>
            </a:r>
            <a:r>
              <a:rPr lang="uk-UA" sz="1600" dirty="0" err="1" smtClean="0">
                <a:solidFill>
                  <a:schemeClr val="accent1">
                    <a:lumMod val="75000"/>
                  </a:schemeClr>
                </a:solidFill>
              </a:rPr>
              <a:t>педикульоз</a:t>
            </a:r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, дерматити, фолікуліт, грибкові враження шкіри ніг та нігтів, захворювання горла тощо.</a:t>
            </a:r>
          </a:p>
          <a:p>
            <a:pPr algn="just" fontAlgn="base"/>
            <a:endParaRPr lang="uk-UA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	По-друге, під час чхання або кашлю слід прикривати рот та ніс одноразовою паперовою серветкою та викидати їх у смітник одразу після використання. Не варто користуватися носовичками з тканини, оскільки на них мікроорганізми можуть накопичуватися та розмножуватися. Після чхання та кашлю потрібно регулярно мити руки.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8129" name="Picture 1" descr="ÐÐ°ÑÑÐ¸Ð½ÐºÐ¸ Ð¿Ð¾ Ð·Ð°Ð¿ÑÐ¾ÑÑ Ð°Ð¹Ð±Ð¾Ð»Ð¸Ñ ÐºÐ°ÑÑÐ¸Ð½ÐºÐ¸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 flipH="1">
            <a:off x="3214678" y="3357562"/>
            <a:ext cx="22860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uk-UA" dirty="0" smtClean="0">
                <a:solidFill>
                  <a:srgbClr val="C00000"/>
                </a:solidFill>
              </a:rPr>
              <a:t>Як правильно мити руки:</a:t>
            </a:r>
          </a:p>
          <a:p>
            <a:pPr fontAlgn="base"/>
            <a:endParaRPr lang="uk-UA" sz="1400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- закочуємо рукави вище;</a:t>
            </a: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- руки простягаємо під струмінь води, змочуємо їх;</a:t>
            </a: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- беремо в руки мило і намилюємо їх до утворення піни. При цьому стежте, щоб дитина не забувала намилити тильну сторону долоні, між пальцями, під нігтями та зап’ястя. Користуватись потрібно тією мильницею, в якій мило може висихати, а не тими, в яких воно завжди знаходиться в мокрому стані.</a:t>
            </a: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- тремо руку об руку;</a:t>
            </a: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- змиваємо з рук піну великою кількістю води;</a:t>
            </a: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- перевіряємо, наскільки добре вимили руки;</a:t>
            </a: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- витираємо руки чистим і сухим паперовим рушником чи серветкою;</a:t>
            </a: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- закриваємо кран паперовим рушником чи серветкою;</a:t>
            </a:r>
          </a:p>
          <a:p>
            <a:pPr algn="just" fontAlgn="base"/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- перевіряємо сухість долонь, для цього притискаємо до щік руки тильною стороною.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3" name="Picture 1" descr="умива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214422"/>
            <a:ext cx="310864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6000768"/>
            <a:ext cx="414340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latin typeface="Monotype Corsiva" pitchFamily="66" charset="0"/>
              </a:rPr>
              <a:t>«Фізичні вправи можуть замінити безліч  ліків,</a:t>
            </a:r>
          </a:p>
          <a:p>
            <a:r>
              <a:rPr lang="uk-UA" sz="1200" dirty="0" smtClean="0">
                <a:latin typeface="Monotype Corsiva" pitchFamily="66" charset="0"/>
              </a:rPr>
              <a:t> але жодні ліки в світі не можуть замінити фізичні вправи». </a:t>
            </a:r>
          </a:p>
          <a:p>
            <a:r>
              <a:rPr lang="uk-UA" sz="1200" dirty="0" smtClean="0">
                <a:latin typeface="Monotype Corsiva" pitchFamily="66" charset="0"/>
              </a:rPr>
              <a:t>Альфред де Мюссе</a:t>
            </a:r>
            <a:endParaRPr lang="uk-UA" sz="12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42852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Рухи є основним стимулятором життєдіяльності організму. </a:t>
            </a:r>
          </a:p>
          <a:p>
            <a:pPr algn="just"/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    За допомогою фізичних вправ можна впливати на різноманітні частини тіла, системи та органи. Хлопці та дівчата, які регулярно займаються фізичними вправами, краще ростуть, кістки та зв’язки  в них міцніші, краще розвинені м'язи,  більш треноване серце, а життєва ємність легенів більша, ніж в учнів, які ігнорують спорт.</a:t>
            </a:r>
          </a:p>
          <a:p>
            <a:pPr algn="just"/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    Під впливом фізкультурних занять відбуваються значні зміни в організмі школярів, підвищується їхня стійкість до різноманітних несприятливих факторів навколишнього середовища.</a:t>
            </a:r>
          </a:p>
          <a:p>
            <a:pPr algn="just"/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   Учні, які займаються фізичними вправами, мають нормальну масу тіла, гарну статуру, вони спритні, сильні, швидкі, гнучкі, витривалі.</a:t>
            </a:r>
          </a:p>
          <a:p>
            <a:pPr algn="just"/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</a:rPr>
              <a:t>    Особливо важливими для учнів є вправи, на розвиток витривалості. Сприяючи збільшенню резервів серцево-судинної та дихальної системи, вони покращують кровообіг, зміцнюють серцевий м'яз, нормалізують тиск крові, знижують вміст холестерину в крові, зменшують ризик серцево-судинних захворювань. Внаслідок активізації черевного дихання фізичні вправи покращують роботу черевних органів. Фізичні тренування оптимізують функціональний стан організму, підвищують працездатність і сприяють розвитку розумових здібностей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3" name="Picture 1" descr="IMG_20181017_142152_BURS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3917006" cy="30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428604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Заняття вправами і спортом 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3571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Шкідливі звички</a:t>
            </a:r>
            <a:endParaRPr lang="uk-UA" sz="2400" i="1" dirty="0">
              <a:solidFill>
                <a:srgbClr val="FF000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785794"/>
            <a:ext cx="5529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куріння? НІ!!! / наркотики </a:t>
            </a:r>
            <a:r>
              <a:rPr lang="uk-UA" b="1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НІ!!!/ алкоголь? НІ!!!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ÐÐ°ÑÑÐ¸Ð½ÐºÐ¸ Ð¿Ð¾ Ð·Ð°Ð¿ÑÐ¾ÑÑ ÑÐºÑÐ´Ð»Ð¸Ð²Ñ Ð·Ð²Ð¸ÑÐºÐ¸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034" y="1428736"/>
            <a:ext cx="2714644" cy="218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928926" y="3214686"/>
            <a:ext cx="247315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ÐÐ°ÑÑÐ¸Ð½ÐºÐ¸ Ð¿Ð¾ Ð·Ð°Ð¿ÑÐ¾ÑÑ Ð½Ð°ÑÐºÐ¾ÑÐ¸ÐºÐ¸ ÑÐ¾ÑÐ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143380"/>
            <a:ext cx="3095604" cy="1741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300082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 xsi:nil="true"/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>-1</NumericId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>12</TPAppVersion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>VW19CKyROuQdJNQlsHOg+tYiSRI=</CSXHash>
    <DirectSourceMarket xmlns="9d035d7d-02e5-4a00-8b62-9a556aabc7b5">english</DirectSourceMarket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3 Community New</TrustLevel>
    <UALocRecommendation xmlns="9d035d7d-02e5-4a00-8b62-9a556aabc7b5">Localize</UALocRecommendation>
    <TPApplication xmlns="9d035d7d-02e5-4a00-8b62-9a556aabc7b5">PowerPoint</TPApplication>
    <AssetId xmlns="9d035d7d-02e5-4a00-8b62-9a556aabc7b5">TP030008275</AssetId>
    <APEditor xmlns="9d035d7d-02e5-4a00-8b62-9a556aabc7b5">
      <UserInfo>
        <DisplayName>_o14migrate</DisplayName>
        <AccountId>238</AccountId>
        <AccountType/>
      </UserInfo>
    </APEditor>
    <PrimaryImageGen xmlns="9d035d7d-02e5-4a00-8b62-9a556aabc7b5">true</PrimaryImageGen>
    <TPInstallLocation xmlns="9d035d7d-02e5-4a00-8b62-9a556aabc7b5">{My Templates}</TPInstallLocation>
    <Manager xmlns="9d035d7d-02e5-4a00-8b62-9a556aabc7b5" xsi:nil="true"/>
    <ParentAssetId xmlns="9d035d7d-02e5-4a00-8b62-9a556aabc7b5" xsi:nil="true"/>
    <SubmitterId xmlns="9d035d7d-02e5-4a00-8b62-9a556aabc7b5">671c757e-e416-47c9-98fa-bbbd457348f7</SubmitterId>
    <TemplateStatus xmlns="9d035d7d-02e5-4a00-8b62-9a556aabc7b5">Complete</TemplateStatus>
    <APAuthor xmlns="9d035d7d-02e5-4a00-8b62-9a556aabc7b5">
      <UserInfo>
        <DisplayName>_o14migrate</DisplayName>
        <AccountId>238</AccountId>
        <AccountType/>
      </UserInfo>
    </APAuthor>
    <TPCommandLine xmlns="9d035d7d-02e5-4a00-8b62-9a556aabc7b5">{PP} /n {FilePath}</TPCommandLine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263730</Value>
      <Value>424548</Value>
    </PublishStatusLookup>
    <SourceTitle xmlns="9d035d7d-02e5-4a00-8b62-9a556aabc7b5">Красивый, веющию свежестью шаблон</SourceTitle>
    <AcquiredFrom xmlns="9d035d7d-02e5-4a00-8b62-9a556aabc7b5" xsi:nil="true"/>
    <CSXSubmissionMarket xmlns="9d035d7d-02e5-4a00-8b62-9a556aabc7b5" xsi:nil="true"/>
    <Markets xmlns="9d035d7d-02e5-4a00-8b62-9a556aabc7b5">
      <Value>3</Value>
    </Markets>
    <OriginalSourceMarket xmlns="9d035d7d-02e5-4a00-8b62-9a556aabc7b5">english</OriginalSourceMarket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>Красивый, веющию свежестью шаблон</TPFriendlyName>
    <AverageRating xmlns="9d035d7d-02e5-4a00-8b62-9a556aabc7b5" xsi:nil="true"/>
    <AssetStart xmlns="9d035d7d-02e5-4a00-8b62-9a556aabc7b5">2010-04-16T13:50:37+00:00</AssetStart>
    <TPComponent xmlns="9d035d7d-02e5-4a00-8b62-9a556aabc7b5">PPTFiles</TPComponent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>ListingID:;Manager:;BuildStatus:Publish Passed;MockupPath:</LegacyData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2009-12-16T08:00:00+00:00</CSXSubmissionDate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193490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EDBB8-BA98-4266-B867-EFB1BBDC15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F24D9-90A6-403A-9B23-9A0630DABA1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08FAEA06-0C96-4678-A079-B834E2235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TF30008275</Template>
  <TotalTime>255</TotalTime>
  <Words>749</Words>
  <Application>Microsoft Office PowerPoint</Application>
  <PresentationFormat>Экран (4:3)</PresentationFormat>
  <Paragraphs>151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Comic Sans MS</vt:lpstr>
      <vt:lpstr>Courier New</vt:lpstr>
      <vt:lpstr>Monotype Corsiva</vt:lpstr>
      <vt:lpstr>Segoe Print</vt:lpstr>
      <vt:lpstr>Times New Roman</vt:lpstr>
      <vt:lpstr>TF30008275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Dotsenko</dc:creator>
  <cp:lastModifiedBy>User</cp:lastModifiedBy>
  <cp:revision>33</cp:revision>
  <dcterms:created xsi:type="dcterms:W3CDTF">2019-05-14T20:06:59Z</dcterms:created>
  <dcterms:modified xsi:type="dcterms:W3CDTF">2019-05-17T08:11:12Z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Applications">
    <vt:lpwstr>53;#PowerPoint 12</vt:lpwstr>
  </property>
  <property fmtid="{D5CDD505-2E9C-101B-9397-08002B2CF9AE}" pid="4" name="Order">
    <vt:r8>11895900</vt:r8>
  </property>
  <property fmtid="{D5CDD505-2E9C-101B-9397-08002B2CF9AE}" pid="5" name="APTrustLevel">
    <vt:r8>3</vt:r8>
  </property>
</Properties>
</file>